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94AE6DE-8BD3-4E1D-AD53-828C6168BBF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6FF25-9D8B-4D81-A695-F1ADAA025DD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65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94AE6DE-8BD3-4E1D-AD53-828C6168BBF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6FF25-9D8B-4D81-A695-F1ADAA025DD5}" type="slidenum">
              <a:rPr lang="en-US" smtClean="0"/>
              <a:t>‹#›</a:t>
            </a:fld>
            <a:endParaRPr lang="en-US"/>
          </a:p>
        </p:txBody>
      </p:sp>
    </p:spTree>
    <p:extLst>
      <p:ext uri="{BB962C8B-B14F-4D97-AF65-F5344CB8AC3E}">
        <p14:creationId xmlns:p14="http://schemas.microsoft.com/office/powerpoint/2010/main" val="375825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94AE6DE-8BD3-4E1D-AD53-828C6168BBF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6FF25-9D8B-4D81-A695-F1ADAA025DD5}" type="slidenum">
              <a:rPr lang="en-US" smtClean="0"/>
              <a:t>‹#›</a:t>
            </a:fld>
            <a:endParaRPr lang="en-US"/>
          </a:p>
        </p:txBody>
      </p:sp>
    </p:spTree>
    <p:extLst>
      <p:ext uri="{BB962C8B-B14F-4D97-AF65-F5344CB8AC3E}">
        <p14:creationId xmlns:p14="http://schemas.microsoft.com/office/powerpoint/2010/main" val="100370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94AE6DE-8BD3-4E1D-AD53-828C6168BBF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6FF25-9D8B-4D81-A695-F1ADAA025DD5}" type="slidenum">
              <a:rPr lang="en-US" smtClean="0"/>
              <a:t>‹#›</a:t>
            </a:fld>
            <a:endParaRPr lang="en-US"/>
          </a:p>
        </p:txBody>
      </p:sp>
    </p:spTree>
    <p:extLst>
      <p:ext uri="{BB962C8B-B14F-4D97-AF65-F5344CB8AC3E}">
        <p14:creationId xmlns:p14="http://schemas.microsoft.com/office/powerpoint/2010/main" val="360776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94AE6DE-8BD3-4E1D-AD53-828C6168BBFC}"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6FF25-9D8B-4D81-A695-F1ADAA025DD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44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94AE6DE-8BD3-4E1D-AD53-828C6168BBFC}"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6FF25-9D8B-4D81-A695-F1ADAA025DD5}" type="slidenum">
              <a:rPr lang="en-US" smtClean="0"/>
              <a:t>‹#›</a:t>
            </a:fld>
            <a:endParaRPr lang="en-US"/>
          </a:p>
        </p:txBody>
      </p:sp>
    </p:spTree>
    <p:extLst>
      <p:ext uri="{BB962C8B-B14F-4D97-AF65-F5344CB8AC3E}">
        <p14:creationId xmlns:p14="http://schemas.microsoft.com/office/powerpoint/2010/main" val="158810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94AE6DE-8BD3-4E1D-AD53-828C6168BBFC}"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86FF25-9D8B-4D81-A695-F1ADAA025DD5}" type="slidenum">
              <a:rPr lang="en-US" smtClean="0"/>
              <a:t>‹#›</a:t>
            </a:fld>
            <a:endParaRPr lang="en-US"/>
          </a:p>
        </p:txBody>
      </p:sp>
    </p:spTree>
    <p:extLst>
      <p:ext uri="{BB962C8B-B14F-4D97-AF65-F5344CB8AC3E}">
        <p14:creationId xmlns:p14="http://schemas.microsoft.com/office/powerpoint/2010/main" val="177553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94AE6DE-8BD3-4E1D-AD53-828C6168BBFC}"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86FF25-9D8B-4D81-A695-F1ADAA025DD5}" type="slidenum">
              <a:rPr lang="en-US" smtClean="0"/>
              <a:t>‹#›</a:t>
            </a:fld>
            <a:endParaRPr lang="en-US"/>
          </a:p>
        </p:txBody>
      </p:sp>
    </p:spTree>
    <p:extLst>
      <p:ext uri="{BB962C8B-B14F-4D97-AF65-F5344CB8AC3E}">
        <p14:creationId xmlns:p14="http://schemas.microsoft.com/office/powerpoint/2010/main" val="2423944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4AE6DE-8BD3-4E1D-AD53-828C6168BBFC}" type="datetimeFigureOut">
              <a:rPr lang="en-US" smtClean="0"/>
              <a:t>1/29/2021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186FF25-9D8B-4D81-A695-F1ADAA025DD5}" type="slidenum">
              <a:rPr lang="en-US" smtClean="0"/>
              <a:t>‹#›</a:t>
            </a:fld>
            <a:endParaRPr lang="en-US"/>
          </a:p>
        </p:txBody>
      </p:sp>
    </p:spTree>
    <p:extLst>
      <p:ext uri="{BB962C8B-B14F-4D97-AF65-F5344CB8AC3E}">
        <p14:creationId xmlns:p14="http://schemas.microsoft.com/office/powerpoint/2010/main" val="124017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4AE6DE-8BD3-4E1D-AD53-828C6168BBFC}" type="datetimeFigureOut">
              <a:rPr lang="en-US" smtClean="0"/>
              <a:t>1/29/2021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186FF25-9D8B-4D81-A695-F1ADAA025DD5}" type="slidenum">
              <a:rPr lang="en-US" smtClean="0"/>
              <a:t>‹#›</a:t>
            </a:fld>
            <a:endParaRPr lang="en-US"/>
          </a:p>
        </p:txBody>
      </p:sp>
    </p:spTree>
    <p:extLst>
      <p:ext uri="{BB962C8B-B14F-4D97-AF65-F5344CB8AC3E}">
        <p14:creationId xmlns:p14="http://schemas.microsoft.com/office/powerpoint/2010/main" val="322528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94AE6DE-8BD3-4E1D-AD53-828C6168BBFC}"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6FF25-9D8B-4D81-A695-F1ADAA025DD5}" type="slidenum">
              <a:rPr lang="en-US" smtClean="0"/>
              <a:t>‹#›</a:t>
            </a:fld>
            <a:endParaRPr lang="en-US"/>
          </a:p>
        </p:txBody>
      </p:sp>
    </p:spTree>
    <p:extLst>
      <p:ext uri="{BB962C8B-B14F-4D97-AF65-F5344CB8AC3E}">
        <p14:creationId xmlns:p14="http://schemas.microsoft.com/office/powerpoint/2010/main" val="399031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4AE6DE-8BD3-4E1D-AD53-828C6168BBFC}" type="datetimeFigureOut">
              <a:rPr lang="en-US" smtClean="0"/>
              <a:t>1/29/2021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186FF25-9D8B-4D81-A695-F1ADAA025DD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252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IQ" dirty="0"/>
              <a:t> </a:t>
            </a:r>
            <a:r>
              <a:rPr lang="en-US" dirty="0"/>
              <a:t/>
            </a:r>
            <a:br>
              <a:rPr lang="en-US" dirty="0"/>
            </a:br>
            <a:r>
              <a:rPr lang="ar-IQ" sz="6000" b="1" dirty="0" err="1">
                <a:solidFill>
                  <a:srgbClr val="FF0000"/>
                </a:solidFill>
              </a:rPr>
              <a:t>البرامجيات</a:t>
            </a:r>
            <a:r>
              <a:rPr lang="ar-IQ" sz="6000" b="1" dirty="0">
                <a:solidFill>
                  <a:srgbClr val="FF0000"/>
                </a:solidFill>
              </a:rPr>
              <a:t>  </a:t>
            </a:r>
            <a:r>
              <a:rPr lang="en-US" sz="6000" b="1" dirty="0">
                <a:solidFill>
                  <a:srgbClr val="FF0000"/>
                </a:solidFill>
              </a:rPr>
              <a:t>Software</a:t>
            </a:r>
            <a:r>
              <a:rPr lang="en-US" sz="6000" dirty="0">
                <a:solidFill>
                  <a:srgbClr val="FF0000"/>
                </a:solidFill>
              </a:rPr>
              <a:t>) </a:t>
            </a:r>
            <a:r>
              <a:rPr lang="ar-IQ" sz="6000" b="1" dirty="0">
                <a:solidFill>
                  <a:srgbClr val="FF0000"/>
                </a:solidFill>
              </a:rPr>
              <a:t>) :</a:t>
            </a:r>
            <a:endParaRPr lang="en-US" sz="6000" dirty="0">
              <a:solidFill>
                <a:srgbClr val="FF0000"/>
              </a:solidFill>
            </a:endParaRPr>
          </a:p>
        </p:txBody>
      </p:sp>
      <p:sp>
        <p:nvSpPr>
          <p:cNvPr id="3" name="عنوان فرعي 2"/>
          <p:cNvSpPr>
            <a:spLocks noGrp="1"/>
          </p:cNvSpPr>
          <p:nvPr>
            <p:ph type="subTitle" idx="1"/>
          </p:nvPr>
        </p:nvSpPr>
        <p:spPr/>
        <p:txBody>
          <a:bodyPr/>
          <a:lstStyle/>
          <a:p>
            <a:pPr algn="r"/>
            <a:r>
              <a:rPr lang="en-US" b="1" dirty="0"/>
              <a:t> </a:t>
            </a:r>
            <a:r>
              <a:rPr lang="ar-IQ" dirty="0"/>
              <a:t>البرنامج عبارة عن مجموعة التعليمات التي توجه الحاسوب لأداء عمل محدد مثل ( اقرأ, أحسب , أطبع ,...) حيث أن المكونات المادية للحاسوب لا تستطيع معالجة البيانات بدون توجيه من البرنامج الذي يكتبه الإنسان .</a:t>
            </a:r>
            <a:endParaRPr lang="en-US" dirty="0"/>
          </a:p>
          <a:p>
            <a:endParaRPr lang="en-US" dirty="0"/>
          </a:p>
        </p:txBody>
      </p:sp>
    </p:spTree>
    <p:extLst>
      <p:ext uri="{BB962C8B-B14F-4D97-AF65-F5344CB8AC3E}">
        <p14:creationId xmlns:p14="http://schemas.microsoft.com/office/powerpoint/2010/main" val="27318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IQ" dirty="0"/>
              <a:t>أولاً : لغة البيسك </a:t>
            </a:r>
            <a:r>
              <a:rPr lang="en-US" dirty="0"/>
              <a:t>BASIC</a:t>
            </a:r>
            <a:r>
              <a:rPr lang="en-US" b="1" dirty="0"/>
              <a:t> </a:t>
            </a:r>
            <a:r>
              <a:rPr lang="en-US" dirty="0"/>
              <a:t>Language</a:t>
            </a:r>
            <a:r>
              <a:rPr lang="ar-IQ" dirty="0"/>
              <a:t> وهي مختصر لـ</a:t>
            </a:r>
            <a:endParaRPr lang="en-US" dirty="0"/>
          </a:p>
          <a:p>
            <a:pPr algn="r" rtl="1"/>
            <a:r>
              <a:rPr lang="en-US" dirty="0"/>
              <a:t>Beginners All-Purpose Symbolic Instruction Code</a:t>
            </a:r>
          </a:p>
          <a:p>
            <a:pPr algn="r" rtl="1"/>
            <a:r>
              <a:rPr lang="ar-IQ" dirty="0"/>
              <a:t>ثانياً : لغة </a:t>
            </a:r>
            <a:r>
              <a:rPr lang="ar-IQ" dirty="0" err="1"/>
              <a:t>الكوبل</a:t>
            </a:r>
            <a:r>
              <a:rPr lang="ar-IQ" dirty="0"/>
              <a:t> </a:t>
            </a:r>
            <a:r>
              <a:rPr lang="en-US" dirty="0"/>
              <a:t>COBOL</a:t>
            </a:r>
            <a:r>
              <a:rPr lang="en-US" b="1" dirty="0"/>
              <a:t> </a:t>
            </a:r>
            <a:r>
              <a:rPr lang="en-US" dirty="0"/>
              <a:t>Language</a:t>
            </a:r>
            <a:r>
              <a:rPr lang="ar-IQ" dirty="0"/>
              <a:t> وهي مختصر </a:t>
            </a:r>
            <a:endParaRPr lang="en-US" dirty="0"/>
          </a:p>
          <a:p>
            <a:pPr algn="r" rtl="1"/>
            <a:r>
              <a:rPr lang="en-US" dirty="0"/>
              <a:t>Common Business Oriented Language</a:t>
            </a:r>
          </a:p>
          <a:p>
            <a:pPr algn="r" rtl="1"/>
            <a:r>
              <a:rPr lang="ar-IQ" dirty="0"/>
              <a:t>ثالثاً : لغة </a:t>
            </a:r>
            <a:r>
              <a:rPr lang="ar-IQ" dirty="0" err="1"/>
              <a:t>الباسكال</a:t>
            </a:r>
            <a:r>
              <a:rPr lang="ar-IQ" dirty="0"/>
              <a:t> </a:t>
            </a:r>
            <a:r>
              <a:rPr lang="en-US" dirty="0"/>
              <a:t>PASCAL Language</a:t>
            </a:r>
            <a:r>
              <a:rPr lang="ar-IQ" dirty="0"/>
              <a:t> وسميت نسبة إلى العالم الفرنسي </a:t>
            </a:r>
            <a:r>
              <a:rPr lang="en-US" dirty="0"/>
              <a:t>Pascal</a:t>
            </a:r>
            <a:r>
              <a:rPr lang="ar-IQ" dirty="0"/>
              <a:t>.</a:t>
            </a:r>
            <a:endParaRPr lang="en-US" dirty="0"/>
          </a:p>
          <a:p>
            <a:pPr rtl="1"/>
            <a:r>
              <a:rPr lang="ar-IQ" dirty="0"/>
              <a:t> </a:t>
            </a:r>
            <a:endParaRPr lang="en-US" dirty="0"/>
          </a:p>
        </p:txBody>
      </p:sp>
    </p:spTree>
    <p:extLst>
      <p:ext uri="{BB962C8B-B14F-4D97-AF65-F5344CB8AC3E}">
        <p14:creationId xmlns:p14="http://schemas.microsoft.com/office/powerpoint/2010/main" val="163053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dirty="0"/>
          </a:p>
        </p:txBody>
      </p:sp>
      <p:grpSp>
        <p:nvGrpSpPr>
          <p:cNvPr id="4" name="مجموعة 3"/>
          <p:cNvGrpSpPr/>
          <p:nvPr/>
        </p:nvGrpSpPr>
        <p:grpSpPr>
          <a:xfrm>
            <a:off x="2650836" y="2397442"/>
            <a:ext cx="6375689" cy="2774922"/>
            <a:chOff x="0" y="0"/>
            <a:chExt cx="5861490" cy="2063262"/>
          </a:xfrm>
        </p:grpSpPr>
        <p:cxnSp>
          <p:nvCxnSpPr>
            <p:cNvPr id="5" name="رابط مستقيم 4"/>
            <p:cNvCxnSpPr/>
            <p:nvPr/>
          </p:nvCxnSpPr>
          <p:spPr>
            <a:xfrm>
              <a:off x="1070707" y="726831"/>
              <a:ext cx="3704493"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a:off x="4759569" y="719015"/>
              <a:ext cx="0" cy="81280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a:off x="1086338" y="734646"/>
              <a:ext cx="0" cy="81280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nvGrpSpPr>
            <p:cNvPr id="8" name="مجموعة 7"/>
            <p:cNvGrpSpPr/>
            <p:nvPr/>
          </p:nvGrpSpPr>
          <p:grpSpPr>
            <a:xfrm>
              <a:off x="0" y="0"/>
              <a:ext cx="5861490" cy="2063262"/>
              <a:chOff x="0" y="0"/>
              <a:chExt cx="5861490" cy="2063262"/>
            </a:xfrm>
          </p:grpSpPr>
          <p:cxnSp>
            <p:nvCxnSpPr>
              <p:cNvPr id="9" name="رابط كسهم مستقيم 8"/>
              <p:cNvCxnSpPr/>
              <p:nvPr/>
            </p:nvCxnSpPr>
            <p:spPr>
              <a:xfrm flipH="1">
                <a:off x="2805723" y="257908"/>
                <a:ext cx="7815" cy="476738"/>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مربع نص 2"/>
              <p:cNvSpPr txBox="1">
                <a:spLocks noChangeArrowheads="1"/>
              </p:cNvSpPr>
              <p:nvPr/>
            </p:nvSpPr>
            <p:spPr bwMode="auto">
              <a:xfrm flipH="1">
                <a:off x="2328984" y="0"/>
                <a:ext cx="1048385" cy="343535"/>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Software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مستطيل 10"/>
              <p:cNvSpPr/>
              <p:nvPr/>
            </p:nvSpPr>
            <p:spPr>
              <a:xfrm>
                <a:off x="3681046" y="1547446"/>
                <a:ext cx="2180444" cy="500185"/>
              </a:xfrm>
              <a:prstGeom prst="rect">
                <a:avLst/>
              </a:prstGeom>
              <a:solidFill>
                <a:srgbClr val="FFFF0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b="1" dirty="0">
                    <a:solidFill>
                      <a:srgbClr val="000000"/>
                    </a:solidFill>
                    <a:effectLst/>
                    <a:ea typeface="Calibri" panose="020F0502020204030204" pitchFamily="34" charset="0"/>
                    <a:cs typeface="Arial" panose="020B0604020202020204" pitchFamily="34" charset="0"/>
                  </a:rPr>
                  <a:t>System Software</a:t>
                </a:r>
                <a:endParaRPr lang="en-US" sz="1400" b="1" dirty="0">
                  <a:effectLst/>
                  <a:ea typeface="Calibri" panose="020F0502020204030204" pitchFamily="34" charset="0"/>
                  <a:cs typeface="Arial" panose="020B0604020202020204" pitchFamily="34" charset="0"/>
                </a:endParaRPr>
              </a:p>
            </p:txBody>
          </p:sp>
          <p:sp>
            <p:nvSpPr>
              <p:cNvPr id="12" name="مستطيل 11"/>
              <p:cNvSpPr/>
              <p:nvPr/>
            </p:nvSpPr>
            <p:spPr>
              <a:xfrm>
                <a:off x="0" y="1563077"/>
                <a:ext cx="2180444" cy="500185"/>
              </a:xfrm>
              <a:prstGeom prst="rect">
                <a:avLst/>
              </a:prstGeom>
              <a:solidFill>
                <a:srgbClr val="FFFF0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b="1" dirty="0">
                    <a:solidFill>
                      <a:srgbClr val="000000"/>
                    </a:solidFill>
                    <a:effectLst/>
                    <a:ea typeface="Calibri" panose="020F0502020204030204" pitchFamily="34" charset="0"/>
                    <a:cs typeface="Arial" panose="020B0604020202020204" pitchFamily="34" charset="0"/>
                  </a:rPr>
                  <a:t>Application Software</a:t>
                </a:r>
                <a:endParaRPr lang="en-US" sz="1400" b="1" dirty="0">
                  <a:effectLst/>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17356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lvl="0" algn="r" rtl="1"/>
            <a:r>
              <a:rPr lang="ar-IQ" sz="2400" b="1" dirty="0">
                <a:solidFill>
                  <a:srgbClr val="0070C0"/>
                </a:solidFill>
              </a:rPr>
              <a:t>برمجيات النظام</a:t>
            </a:r>
            <a:r>
              <a:rPr lang="ar-IQ" sz="2400" dirty="0">
                <a:solidFill>
                  <a:srgbClr val="0070C0"/>
                </a:solidFill>
              </a:rPr>
              <a:t> </a:t>
            </a:r>
            <a:r>
              <a:rPr lang="en-US" sz="2400" b="1" dirty="0">
                <a:solidFill>
                  <a:srgbClr val="0070C0"/>
                </a:solidFill>
              </a:rPr>
              <a:t>System </a:t>
            </a:r>
            <a:r>
              <a:rPr lang="en-US" sz="2400" b="1" dirty="0" smtClean="0">
                <a:solidFill>
                  <a:srgbClr val="0070C0"/>
                </a:solidFill>
              </a:rPr>
              <a:t>Software</a:t>
            </a:r>
            <a:r>
              <a:rPr lang="en-US" sz="2400" dirty="0">
                <a:solidFill>
                  <a:srgbClr val="0070C0"/>
                </a:solidFill>
              </a:rPr>
              <a:t/>
            </a:r>
            <a:br>
              <a:rPr lang="en-US" sz="2400" dirty="0">
                <a:solidFill>
                  <a:srgbClr val="0070C0"/>
                </a:solidFill>
              </a:rPr>
            </a:br>
            <a:r>
              <a:rPr lang="ar-IQ" sz="2400" dirty="0"/>
              <a:t>وهي تلك البرامج التي تتحكم في أجزاء الحاسوب وتساعد على تنفيذ البرامج التطبيقية. وتكون هذه البرمجيات في أقراص مضغوطة  تأتي مع الحاسوب عند شراؤه , أو مخزونة في ذاكرة الحاسوب الأساسية </a:t>
            </a:r>
            <a:r>
              <a:rPr lang="en-US" sz="2400" dirty="0"/>
              <a:t>ROM</a:t>
            </a:r>
            <a:r>
              <a:rPr lang="ar-IQ" sz="2400" dirty="0"/>
              <a:t> ومن أنواع برامج النظام </a:t>
            </a:r>
            <a:endParaRPr lang="en-US" sz="2400" dirty="0"/>
          </a:p>
        </p:txBody>
      </p:sp>
      <p:pic>
        <p:nvPicPr>
          <p:cNvPr id="34" name="عنصر نائب للمحتوى 33"/>
          <p:cNvPicPr>
            <a:picLocks noGrp="1" noChangeAspect="1"/>
          </p:cNvPicPr>
          <p:nvPr>
            <p:ph idx="1"/>
          </p:nvPr>
        </p:nvPicPr>
        <p:blipFill>
          <a:blip r:embed="rId2"/>
          <a:stretch>
            <a:fillRect/>
          </a:stretch>
        </p:blipFill>
        <p:spPr>
          <a:xfrm>
            <a:off x="1097280" y="2430185"/>
            <a:ext cx="10058400" cy="2910298"/>
          </a:xfrm>
          <a:prstGeom prst="rect">
            <a:avLst/>
          </a:prstGeom>
        </p:spPr>
      </p:pic>
    </p:spTree>
    <p:extLst>
      <p:ext uri="{BB962C8B-B14F-4D97-AF65-F5344CB8AC3E}">
        <p14:creationId xmlns:p14="http://schemas.microsoft.com/office/powerpoint/2010/main" val="209859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1000"/>
                                        <p:tgtEl>
                                          <p:spTgt spid="34"/>
                                        </p:tgtEl>
                                      </p:cBhvr>
                                    </p:animEffect>
                                    <p:anim calcmode="lin" valueType="num">
                                      <p:cBhvr>
                                        <p:cTn id="15" dur="1000" fill="hold"/>
                                        <p:tgtEl>
                                          <p:spTgt spid="34"/>
                                        </p:tgtEl>
                                        <p:attrNameLst>
                                          <p:attrName>ppt_x</p:attrName>
                                        </p:attrNameLst>
                                      </p:cBhvr>
                                      <p:tavLst>
                                        <p:tav tm="0">
                                          <p:val>
                                            <p:strVal val="#ppt_x"/>
                                          </p:val>
                                        </p:tav>
                                        <p:tav tm="100000">
                                          <p:val>
                                            <p:strVal val="#ppt_x"/>
                                          </p:val>
                                        </p:tav>
                                      </p:tavLst>
                                    </p:anim>
                                    <p:anim calcmode="lin" valueType="num">
                                      <p:cBhvr>
                                        <p:cTn id="1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algn="r" rtl="1"/>
            <a:r>
              <a:rPr lang="ar-IQ" sz="2400" b="1" dirty="0" smtClean="0">
                <a:solidFill>
                  <a:srgbClr val="FF0000"/>
                </a:solidFill>
              </a:rPr>
              <a:t>(</a:t>
            </a:r>
            <a:r>
              <a:rPr lang="ar-IQ" sz="2400" b="1" u="sng" dirty="0" smtClean="0">
                <a:solidFill>
                  <a:srgbClr val="FF0000"/>
                </a:solidFill>
              </a:rPr>
              <a:t>أ) برامج نظام التشغيل </a:t>
            </a:r>
            <a:r>
              <a:rPr lang="en-US" sz="2400" b="1" u="sng" dirty="0" smtClean="0">
                <a:solidFill>
                  <a:srgbClr val="FF0000"/>
                </a:solidFill>
              </a:rPr>
              <a:t>Operating System Programs</a:t>
            </a:r>
            <a:r>
              <a:rPr lang="ar-IQ" sz="2400" b="1" u="sng" dirty="0" smtClean="0">
                <a:solidFill>
                  <a:srgbClr val="FF0000"/>
                </a:solidFill>
              </a:rPr>
              <a:t> </a:t>
            </a:r>
            <a:endParaRPr lang="ar-IQ" b="1" u="sng" dirty="0" smtClean="0">
              <a:solidFill>
                <a:srgbClr val="FF0000"/>
              </a:solidFill>
            </a:endParaRPr>
          </a:p>
          <a:p>
            <a:pPr algn="r" rtl="1"/>
            <a:r>
              <a:rPr lang="ar-IQ" dirty="0"/>
              <a:t>أولاً : نظام التشغيل دوس </a:t>
            </a:r>
            <a:r>
              <a:rPr lang="en-US" dirty="0"/>
              <a:t>Disk Operating System-DOS</a:t>
            </a:r>
          </a:p>
          <a:p>
            <a:pPr algn="r" rtl="1"/>
            <a:r>
              <a:rPr lang="ar-IQ" dirty="0"/>
              <a:t>ثانياً : نظام التشغيل </a:t>
            </a:r>
            <a:r>
              <a:rPr lang="en-US" dirty="0" smtClean="0"/>
              <a:t>Windows</a:t>
            </a:r>
            <a:endParaRPr lang="ar-IQ" dirty="0" smtClean="0"/>
          </a:p>
          <a:p>
            <a:pPr algn="l"/>
            <a:r>
              <a:rPr lang="en-US" b="1" dirty="0" smtClean="0">
                <a:solidFill>
                  <a:srgbClr val="0070C0"/>
                </a:solidFill>
              </a:rPr>
              <a:t>Windows 95, Windows 98, Windows me, Windows 2000,Windows XP, windows 2003, </a:t>
            </a:r>
          </a:p>
          <a:p>
            <a:pPr algn="l"/>
            <a:r>
              <a:rPr lang="en-US" b="1" dirty="0" smtClean="0">
                <a:solidFill>
                  <a:srgbClr val="0070C0"/>
                </a:solidFill>
              </a:rPr>
              <a:t>Windows Vista , Windows 7, Windows 8, Windows 10</a:t>
            </a:r>
            <a:endParaRPr lang="ar-IQ" b="1" dirty="0" smtClean="0">
              <a:solidFill>
                <a:srgbClr val="0070C0"/>
              </a:solidFill>
            </a:endParaRPr>
          </a:p>
          <a:p>
            <a:pPr algn="l"/>
            <a:endParaRPr lang="en-US" b="1" dirty="0" smtClean="0">
              <a:solidFill>
                <a:srgbClr val="0070C0"/>
              </a:solidFill>
            </a:endParaRPr>
          </a:p>
          <a:p>
            <a:pPr algn="r" rtl="1"/>
            <a:r>
              <a:rPr lang="ar-IQ" dirty="0"/>
              <a:t>ثالثا: نظام التشغيل </a:t>
            </a:r>
            <a:r>
              <a:rPr lang="en-US" dirty="0"/>
              <a:t>LINUX</a:t>
            </a:r>
            <a:r>
              <a:rPr lang="ar-IQ" b="1" dirty="0" smtClean="0">
                <a:solidFill>
                  <a:srgbClr val="0070C0"/>
                </a:solidFill>
              </a:rPr>
              <a:t> </a:t>
            </a:r>
          </a:p>
          <a:p>
            <a:pPr algn="r" rtl="1"/>
            <a:r>
              <a:rPr lang="ar-IQ" dirty="0" smtClean="0"/>
              <a:t>رابعا: </a:t>
            </a:r>
            <a:r>
              <a:rPr lang="ar-IQ" dirty="0"/>
              <a:t>نظام التشغيل </a:t>
            </a:r>
            <a:r>
              <a:rPr lang="en-US" dirty="0" smtClean="0"/>
              <a:t>UNIX</a:t>
            </a:r>
            <a:endParaRPr lang="ar-IQ" b="1" dirty="0" smtClean="0">
              <a:solidFill>
                <a:srgbClr val="0070C0"/>
              </a:solidFill>
            </a:endParaRPr>
          </a:p>
          <a:p>
            <a:pPr algn="r" rtl="1"/>
            <a:r>
              <a:rPr lang="ar-IQ" dirty="0" smtClean="0"/>
              <a:t>خامسا: </a:t>
            </a:r>
            <a:r>
              <a:rPr lang="ar-IQ" dirty="0"/>
              <a:t>نظام </a:t>
            </a:r>
            <a:r>
              <a:rPr lang="ar-IQ" dirty="0" smtClean="0"/>
              <a:t>التشغيل </a:t>
            </a:r>
            <a:r>
              <a:rPr lang="en-US" dirty="0" smtClean="0"/>
              <a:t>MAC</a:t>
            </a:r>
            <a:endParaRPr lang="en-US" b="1" dirty="0">
              <a:solidFill>
                <a:srgbClr val="0070C0"/>
              </a:solidFill>
            </a:endParaRPr>
          </a:p>
          <a:p>
            <a:pPr algn="r" rtl="1"/>
            <a:endParaRPr lang="en-US" b="1" dirty="0">
              <a:solidFill>
                <a:srgbClr val="0070C0"/>
              </a:solidFill>
            </a:endParaRPr>
          </a:p>
          <a:p>
            <a:pPr algn="r" rtl="1"/>
            <a:endParaRPr lang="en-US" b="1" dirty="0" smtClean="0">
              <a:solidFill>
                <a:srgbClr val="0070C0"/>
              </a:solidFill>
            </a:endParaRPr>
          </a:p>
          <a:p>
            <a:pPr algn="l"/>
            <a:endParaRPr lang="en-US" b="1" dirty="0">
              <a:solidFill>
                <a:srgbClr val="0070C0"/>
              </a:solidFill>
            </a:endParaRPr>
          </a:p>
        </p:txBody>
      </p:sp>
    </p:spTree>
    <p:extLst>
      <p:ext uri="{BB962C8B-B14F-4D97-AF65-F5344CB8AC3E}">
        <p14:creationId xmlns:p14="http://schemas.microsoft.com/office/powerpoint/2010/main" val="101542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1" algn="r" rtl="1"/>
            <a:r>
              <a:rPr lang="ar-IQ" sz="2400" dirty="0" smtClean="0">
                <a:solidFill>
                  <a:srgbClr val="FF0000"/>
                </a:solidFill>
              </a:rPr>
              <a:t>(ب) برامج </a:t>
            </a:r>
            <a:r>
              <a:rPr lang="ar-IQ" sz="2400" dirty="0">
                <a:solidFill>
                  <a:srgbClr val="FF0000"/>
                </a:solidFill>
              </a:rPr>
              <a:t>الخدمات ( البرامج المساعدة ) </a:t>
            </a:r>
            <a:r>
              <a:rPr lang="en-US" sz="2400" dirty="0">
                <a:solidFill>
                  <a:srgbClr val="FF0000"/>
                </a:solidFill>
              </a:rPr>
              <a:t>Utility Programs</a:t>
            </a:r>
            <a:endParaRPr lang="en-US" sz="2000" dirty="0">
              <a:solidFill>
                <a:srgbClr val="FF0000"/>
              </a:solidFill>
            </a:endParaRPr>
          </a:p>
          <a:p>
            <a:pPr algn="r"/>
            <a:r>
              <a:rPr lang="ar-IQ" sz="2400" dirty="0"/>
              <a:t>هي برامج نظم صغيرة بإمكانها القيام بأعمال محددة بسيطة, مثل نسخ ملف من شريط إلى اسطوانة, أو فرز وترتيب مجموعة من البيانات أبجدياً أو رقمياً ....., ومن أنواع البرامج برنامج </a:t>
            </a:r>
            <a:r>
              <a:rPr lang="ar-IQ" sz="2400" dirty="0" smtClean="0"/>
              <a:t>المحرر الذي </a:t>
            </a:r>
            <a:r>
              <a:rPr lang="ar-IQ" sz="2400" dirty="0"/>
              <a:t>يتيح للمستخدم إمكانية فتح ملف وكتابة برامج أو بيانات فيه. </a:t>
            </a:r>
            <a:endParaRPr lang="ar-IQ" sz="2400" dirty="0" smtClean="0"/>
          </a:p>
          <a:p>
            <a:pPr algn="r" rtl="1"/>
            <a:r>
              <a:rPr lang="ar-IQ" sz="2400" dirty="0" smtClean="0">
                <a:solidFill>
                  <a:srgbClr val="FF0000"/>
                </a:solidFill>
              </a:rPr>
              <a:t>(ج) برامج </a:t>
            </a:r>
            <a:r>
              <a:rPr lang="ar-IQ" sz="2400" dirty="0">
                <a:solidFill>
                  <a:srgbClr val="FF0000"/>
                </a:solidFill>
              </a:rPr>
              <a:t>مترجمات اللغات </a:t>
            </a:r>
            <a:r>
              <a:rPr lang="en-US" sz="2400" dirty="0">
                <a:solidFill>
                  <a:srgbClr val="FF0000"/>
                </a:solidFill>
              </a:rPr>
              <a:t>Compilers Programs</a:t>
            </a:r>
          </a:p>
          <a:p>
            <a:pPr algn="r" rtl="1"/>
            <a:r>
              <a:rPr lang="ar-IQ" sz="2400" dirty="0"/>
              <a:t>هي البرامج التي يستخدمها المبرمجون في ترجمة برامج يكتبونها بإحدى لغات الحاسوب مثل البيسك </a:t>
            </a:r>
            <a:r>
              <a:rPr lang="ar-IQ" sz="2400" dirty="0" err="1"/>
              <a:t>والباسكال</a:t>
            </a:r>
            <a:r>
              <a:rPr lang="ar-IQ" sz="2400" dirty="0"/>
              <a:t> والفورتران وذلك لحل مسألة ما, ويطلق على هذه البرامج المترجمات </a:t>
            </a:r>
            <a:r>
              <a:rPr lang="en-US" sz="2400" dirty="0"/>
              <a:t>Compilers</a:t>
            </a:r>
            <a:r>
              <a:rPr lang="ar-IQ" sz="2400" dirty="0"/>
              <a:t> حيث تقوم هذه المترجمات بتحويل البرنامج الرئيسي الذي يكتبه المبرمج </a:t>
            </a:r>
            <a:r>
              <a:rPr lang="en-US" sz="2400" dirty="0"/>
              <a:t>Source Program</a:t>
            </a:r>
            <a:r>
              <a:rPr lang="ar-IQ" sz="2400" dirty="0"/>
              <a:t> إلى برنامج مكتوب بلغة </a:t>
            </a:r>
            <a:r>
              <a:rPr lang="ar-IQ" sz="2400" dirty="0" err="1"/>
              <a:t>الإلة</a:t>
            </a:r>
            <a:r>
              <a:rPr lang="ar-IQ" sz="2400" dirty="0"/>
              <a:t> أو رمز </a:t>
            </a:r>
            <a:r>
              <a:rPr lang="ar-IQ" sz="2400" dirty="0" err="1"/>
              <a:t>الإلة</a:t>
            </a:r>
            <a:r>
              <a:rPr lang="ar-IQ" sz="2400" dirty="0"/>
              <a:t> </a:t>
            </a:r>
            <a:r>
              <a:rPr lang="en-US" sz="2400" dirty="0"/>
              <a:t>Machine Code</a:t>
            </a:r>
            <a:r>
              <a:rPr lang="ar-IQ" sz="2400" dirty="0"/>
              <a:t> يسمى </a:t>
            </a:r>
            <a:r>
              <a:rPr lang="en-US" sz="2400" dirty="0"/>
              <a:t>Object Program</a:t>
            </a:r>
            <a:r>
              <a:rPr lang="ar-IQ" sz="2400" dirty="0"/>
              <a:t> .</a:t>
            </a:r>
            <a:endParaRPr lang="en-US" sz="2400" dirty="0"/>
          </a:p>
          <a:p>
            <a:pPr algn="r"/>
            <a:endParaRPr lang="en-US" sz="2400" dirty="0"/>
          </a:p>
        </p:txBody>
      </p:sp>
    </p:spTree>
    <p:extLst>
      <p:ext uri="{BB962C8B-B14F-4D97-AF65-F5344CB8AC3E}">
        <p14:creationId xmlns:p14="http://schemas.microsoft.com/office/powerpoint/2010/main" val="126077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algn="r" rtl="1"/>
            <a:r>
              <a:rPr lang="ar-IQ" sz="2400" b="1" dirty="0">
                <a:solidFill>
                  <a:srgbClr val="0070C0"/>
                </a:solidFill>
              </a:rPr>
              <a:t>برمجيات التطبيقات</a:t>
            </a:r>
            <a:r>
              <a:rPr lang="ar-IQ" sz="2400" dirty="0">
                <a:solidFill>
                  <a:srgbClr val="0070C0"/>
                </a:solidFill>
              </a:rPr>
              <a:t> </a:t>
            </a:r>
            <a:r>
              <a:rPr lang="en-US" sz="2400" b="1" dirty="0">
                <a:solidFill>
                  <a:srgbClr val="0070C0"/>
                </a:solidFill>
              </a:rPr>
              <a:t>Application Software</a:t>
            </a:r>
            <a:endParaRPr lang="en-US" sz="2400" dirty="0">
              <a:solidFill>
                <a:srgbClr val="0070C0"/>
              </a:solidFill>
            </a:endParaRPr>
          </a:p>
          <a:p>
            <a:pPr algn="r" rtl="1"/>
            <a:r>
              <a:rPr lang="ar-IQ" dirty="0"/>
              <a:t>هي تلك البرامج التي تكتب لأداء عمل معين ويمكن أن يكتب مستخدم الحاسوب (صائغ البرامج) هذه البرامج بإحدى لغات البرمجة العليا ولكن مع تزايد استخدام الحواسيب ظهرت بعض المصاعب في إعداد هذه البرامج بالإضافة إلى قصورها للوفاء باحتياجات المستخدمين المتجددة, لذلك قامت شركات البرامج </a:t>
            </a:r>
            <a:r>
              <a:rPr lang="en-US" dirty="0"/>
              <a:t>Software</a:t>
            </a:r>
            <a:r>
              <a:rPr lang="en-US" b="1" dirty="0"/>
              <a:t> </a:t>
            </a:r>
            <a:r>
              <a:rPr lang="en-US" dirty="0"/>
              <a:t>Companies</a:t>
            </a:r>
            <a:r>
              <a:rPr lang="ar-IQ" dirty="0"/>
              <a:t> بأعداد البرامج التطبيقية وتسويتها وأطلق عليها البرامج التطبيقية الجاهزة.</a:t>
            </a:r>
            <a:endParaRPr lang="en-US" dirty="0"/>
          </a:p>
          <a:p>
            <a:r>
              <a:rPr lang="en-US" dirty="0" smtClean="0">
                <a:latin typeface="Times New Roman" panose="02020603050405020304" pitchFamily="18" charset="0"/>
                <a:cs typeface="Times New Roman" panose="02020603050405020304" pitchFamily="18" charset="0"/>
              </a:rPr>
              <a:t>(1) Word Processing (MS Word, Lotus Word(Pro.), Word Perfect)</a:t>
            </a:r>
          </a:p>
          <a:p>
            <a:r>
              <a:rPr lang="en-US" dirty="0" smtClean="0">
                <a:latin typeface="Times New Roman" panose="02020603050405020304" pitchFamily="18" charset="0"/>
                <a:cs typeface="Times New Roman" panose="02020603050405020304" pitchFamily="18" charset="0"/>
              </a:rPr>
              <a:t>(2) Spreadsheet (MS Excel, Lotus 123)</a:t>
            </a:r>
          </a:p>
          <a:p>
            <a:r>
              <a:rPr lang="en-US" dirty="0" smtClean="0">
                <a:latin typeface="Times New Roman" panose="02020603050405020304" pitchFamily="18" charset="0"/>
                <a:cs typeface="Times New Roman" panose="02020603050405020304" pitchFamily="18" charset="0"/>
              </a:rPr>
              <a:t>(3) Data Base (MS Access, MS SQL, Oracle)</a:t>
            </a:r>
          </a:p>
          <a:p>
            <a:r>
              <a:rPr lang="en-US" dirty="0" smtClean="0">
                <a:latin typeface="Times New Roman" panose="02020603050405020304" pitchFamily="18" charset="0"/>
                <a:cs typeface="Times New Roman" panose="02020603050405020304" pitchFamily="18" charset="0"/>
              </a:rPr>
              <a:t>(4) Presentation (MS Power Point, Flash)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893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(5) Graphics (Auto CAD, Photoshop)</a:t>
            </a:r>
          </a:p>
          <a:p>
            <a:r>
              <a:rPr lang="en-US" dirty="0">
                <a:latin typeface="Times New Roman" panose="02020603050405020304" pitchFamily="18" charset="0"/>
                <a:cs typeface="Times New Roman" panose="02020603050405020304" pitchFamily="18" charset="0"/>
              </a:rPr>
              <a:t>(6) Web Authoring (MS Front Page)</a:t>
            </a:r>
          </a:p>
          <a:p>
            <a:r>
              <a:rPr lang="en-US" dirty="0">
                <a:latin typeface="Times New Roman" panose="02020603050405020304" pitchFamily="18" charset="0"/>
                <a:cs typeface="Times New Roman" panose="02020603050405020304" pitchFamily="18" charset="0"/>
              </a:rPr>
              <a:t>(7) Data Protection(Anti Virus</a:t>
            </a:r>
            <a:r>
              <a:rPr lang="en-US" dirty="0" smtClean="0">
                <a:latin typeface="Times New Roman" panose="02020603050405020304" pitchFamily="18" charset="0"/>
                <a:cs typeface="Times New Roman" panose="02020603050405020304" pitchFamily="18" charset="0"/>
              </a:rPr>
              <a:t>)</a:t>
            </a:r>
            <a:endParaRPr lang="ar-IQ"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algn="r" rtl="1"/>
            <a:r>
              <a:rPr lang="ar-IQ" sz="2400" b="1" u="sng" dirty="0">
                <a:solidFill>
                  <a:srgbClr val="0070C0"/>
                </a:solidFill>
              </a:rPr>
              <a:t>مميزات البرامج التطبيقية الجاهزة:</a:t>
            </a:r>
            <a:endParaRPr lang="en-US" b="1" u="sng" dirty="0">
              <a:solidFill>
                <a:srgbClr val="0070C0"/>
              </a:solidFill>
            </a:endParaRPr>
          </a:p>
          <a:p>
            <a:pPr lvl="1" algn="r" rtl="1"/>
            <a:r>
              <a:rPr lang="ar-IQ" sz="2000" dirty="0"/>
              <a:t>سهولة التشغيل.</a:t>
            </a:r>
            <a:endParaRPr lang="en-US" dirty="0"/>
          </a:p>
          <a:p>
            <a:pPr lvl="1" algn="r" rtl="1"/>
            <a:r>
              <a:rPr lang="ar-IQ" sz="2000" dirty="0"/>
              <a:t>دقة الأداء.</a:t>
            </a:r>
            <a:endParaRPr lang="en-US" dirty="0"/>
          </a:p>
          <a:p>
            <a:pPr lvl="1" algn="r" rtl="1"/>
            <a:r>
              <a:rPr lang="ar-IQ" sz="2000" dirty="0"/>
              <a:t>توفير الوقت والجهد.</a:t>
            </a:r>
            <a:endParaRPr lang="en-US" dirty="0"/>
          </a:p>
          <a:p>
            <a:pPr lvl="1" algn="r" rtl="1"/>
            <a:r>
              <a:rPr lang="ar-IQ" sz="2000" dirty="0"/>
              <a:t>أمكانية استخدامها مع العديد من الحواسيب.</a:t>
            </a:r>
            <a:endParaRPr lang="en-US" dirty="0"/>
          </a:p>
          <a:p>
            <a:pPr lvl="1" algn="r" rtl="1"/>
            <a:r>
              <a:rPr lang="ar-IQ" sz="2000" dirty="0"/>
              <a:t>انخفاض أسعارها.</a:t>
            </a:r>
            <a:endParaRPr lang="en-US" dirty="0"/>
          </a:p>
          <a:p>
            <a:pPr algn="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867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4000" b="1" dirty="0">
                <a:solidFill>
                  <a:srgbClr val="0070C0"/>
                </a:solidFill>
              </a:rPr>
              <a:t>لغات البرمجة</a:t>
            </a:r>
            <a:r>
              <a:rPr lang="ar-IQ" sz="4000" dirty="0">
                <a:solidFill>
                  <a:srgbClr val="0070C0"/>
                </a:solidFill>
              </a:rPr>
              <a:t> </a:t>
            </a:r>
            <a:r>
              <a:rPr lang="en-US" sz="4000" b="1" dirty="0">
                <a:solidFill>
                  <a:srgbClr val="0070C0"/>
                </a:solidFill>
              </a:rPr>
              <a:t>Programming Languages</a:t>
            </a:r>
            <a:r>
              <a:rPr lang="en-US" sz="4000" dirty="0">
                <a:solidFill>
                  <a:srgbClr val="0070C0"/>
                </a:solidFill>
              </a:rPr>
              <a:t> </a:t>
            </a:r>
            <a:br>
              <a:rPr lang="en-US" sz="4000" dirty="0">
                <a:solidFill>
                  <a:srgbClr val="0070C0"/>
                </a:solidFill>
              </a:rPr>
            </a:br>
            <a:endParaRPr lang="en-US" sz="4000" dirty="0">
              <a:solidFill>
                <a:srgbClr val="0070C0"/>
              </a:solidFill>
            </a:endParaRPr>
          </a:p>
        </p:txBody>
      </p:sp>
      <p:sp>
        <p:nvSpPr>
          <p:cNvPr id="3" name="عنصر نائب للمحتوى 2"/>
          <p:cNvSpPr>
            <a:spLocks noGrp="1"/>
          </p:cNvSpPr>
          <p:nvPr>
            <p:ph idx="1"/>
          </p:nvPr>
        </p:nvSpPr>
        <p:spPr>
          <a:xfrm>
            <a:off x="1097280" y="1738284"/>
            <a:ext cx="10058400" cy="4023360"/>
          </a:xfrm>
        </p:spPr>
        <p:txBody>
          <a:bodyPr>
            <a:normAutofit fontScale="92500"/>
          </a:bodyPr>
          <a:lstStyle/>
          <a:p>
            <a:pPr algn="r" rtl="1"/>
            <a:r>
              <a:rPr lang="ar-IQ" sz="2800" dirty="0">
                <a:solidFill>
                  <a:srgbClr val="FF0000"/>
                </a:solidFill>
              </a:rPr>
              <a:t>1. لغة الآلة </a:t>
            </a:r>
            <a:r>
              <a:rPr lang="en-US" sz="2800" dirty="0">
                <a:solidFill>
                  <a:srgbClr val="FF0000"/>
                </a:solidFill>
              </a:rPr>
              <a:t>Machine</a:t>
            </a:r>
            <a:r>
              <a:rPr lang="en-US" sz="2800" b="1" dirty="0">
                <a:solidFill>
                  <a:srgbClr val="FF0000"/>
                </a:solidFill>
              </a:rPr>
              <a:t> </a:t>
            </a:r>
            <a:r>
              <a:rPr lang="en-US" sz="2800" dirty="0">
                <a:solidFill>
                  <a:srgbClr val="FF0000"/>
                </a:solidFill>
              </a:rPr>
              <a:t>Language</a:t>
            </a:r>
          </a:p>
          <a:p>
            <a:pPr marL="0" indent="0" algn="r">
              <a:buNone/>
            </a:pPr>
            <a:r>
              <a:rPr lang="ar-IQ" sz="2400" dirty="0" smtClean="0"/>
              <a:t>تستخدم هده اللغة النظام الثنائي في تمثيل البيانات وهي </a:t>
            </a:r>
            <a:r>
              <a:rPr lang="ar-IQ" sz="2400" dirty="0"/>
              <a:t>اللغة الوحيدة التي يفهمها الحاسوب, ويستخدمها بين وحداته الداخلية, وتختلف هذه اللغة من حاسوب إلى أخر وذلك تبعاً لنوع وطراز والتركيب الداخلي للحاسوب, ومن عيوب هذه اللغة أنها تتطلب من المبرمج جهد كبير ودقة عالية بالإضافة إلى صعوبة اكتشاف الأخطاء . </a:t>
            </a:r>
            <a:endParaRPr lang="en-US" dirty="0" smtClean="0"/>
          </a:p>
          <a:p>
            <a:pPr algn="r" rtl="1"/>
            <a:r>
              <a:rPr lang="ar-IQ" sz="2800" dirty="0">
                <a:solidFill>
                  <a:srgbClr val="FF0000"/>
                </a:solidFill>
              </a:rPr>
              <a:t>2. لغة التجميع </a:t>
            </a:r>
            <a:r>
              <a:rPr lang="en-US" sz="2800" dirty="0">
                <a:solidFill>
                  <a:srgbClr val="FF0000"/>
                </a:solidFill>
              </a:rPr>
              <a:t>Assembly Language  </a:t>
            </a:r>
          </a:p>
          <a:p>
            <a:pPr algn="r" rtl="1"/>
            <a:r>
              <a:rPr lang="ar-IQ" dirty="0"/>
              <a:t>	</a:t>
            </a:r>
            <a:r>
              <a:rPr lang="ar-IQ" sz="2400" dirty="0"/>
              <a:t>تستخدم هذه اللغة رموز معينة تكتب باللغة الإنجليزية للتعبير عن أمر معين مثل </a:t>
            </a:r>
            <a:r>
              <a:rPr lang="en-US" sz="2400" dirty="0"/>
              <a:t>add</a:t>
            </a:r>
            <a:r>
              <a:rPr lang="ar-IQ" sz="2400" dirty="0"/>
              <a:t> ويعني اجمع والرمز </a:t>
            </a:r>
            <a:r>
              <a:rPr lang="en-US" sz="2400" dirty="0" err="1"/>
              <a:t>mult</a:t>
            </a:r>
            <a:r>
              <a:rPr lang="ar-IQ" sz="2400" dirty="0"/>
              <a:t> يعني أضرب. وتختلف هذه اللغة من حاسوب إلى أخر, وتسمى البرامج المكتوبة بهذه اللغة بالبرامج المصدرية </a:t>
            </a:r>
            <a:r>
              <a:rPr lang="en-US" sz="2400" dirty="0"/>
              <a:t>Source Programs</a:t>
            </a:r>
            <a:r>
              <a:rPr lang="ar-IQ" sz="2400" dirty="0"/>
              <a:t> وتحتاج إلى برنامج مترجم لكي يحولها إلى لغة </a:t>
            </a:r>
            <a:r>
              <a:rPr lang="ar-IQ" sz="2400" dirty="0" err="1"/>
              <a:t>الإلة</a:t>
            </a:r>
            <a:r>
              <a:rPr lang="ar-IQ" sz="2400" dirty="0"/>
              <a:t> يسمى  (المجمع) </a:t>
            </a:r>
            <a:r>
              <a:rPr lang="en-US" sz="2400" dirty="0"/>
              <a:t>Assembler</a:t>
            </a:r>
            <a:r>
              <a:rPr lang="ar-IQ" sz="2400" dirty="0"/>
              <a:t> ويسمى البرنامج المصدري بعد ترجمته بالبرنامج الهدف </a:t>
            </a:r>
            <a:r>
              <a:rPr lang="en-US" sz="2400" dirty="0"/>
              <a:t>.Object</a:t>
            </a:r>
            <a:r>
              <a:rPr lang="en-US" sz="2400" b="1" dirty="0"/>
              <a:t> </a:t>
            </a:r>
            <a:r>
              <a:rPr lang="en-US" sz="2400" dirty="0"/>
              <a:t>Program</a:t>
            </a:r>
          </a:p>
          <a:p>
            <a:pPr marL="0" indent="0" algn="r">
              <a:buNone/>
            </a:pPr>
            <a:r>
              <a:rPr lang="ar-IQ" sz="2400" dirty="0" smtClean="0"/>
              <a:t>  </a:t>
            </a:r>
            <a:endParaRPr lang="en-US" sz="2400" dirty="0"/>
          </a:p>
          <a:p>
            <a:pPr marL="0" indent="0" algn="r">
              <a:buNone/>
            </a:pPr>
            <a:endParaRPr lang="en-US" dirty="0"/>
          </a:p>
        </p:txBody>
      </p:sp>
    </p:spTree>
    <p:extLst>
      <p:ext uri="{BB962C8B-B14F-4D97-AF65-F5344CB8AC3E}">
        <p14:creationId xmlns:p14="http://schemas.microsoft.com/office/powerpoint/2010/main" val="276140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algn="r" rtl="1"/>
            <a:r>
              <a:rPr lang="ar-IQ" sz="2400" dirty="0">
                <a:solidFill>
                  <a:srgbClr val="FF0000"/>
                </a:solidFill>
              </a:rPr>
              <a:t>3. لغات المستوى </a:t>
            </a:r>
            <a:r>
              <a:rPr lang="ar-IQ" sz="2400" dirty="0" smtClean="0">
                <a:solidFill>
                  <a:srgbClr val="FF0000"/>
                </a:solidFill>
              </a:rPr>
              <a:t>العالي </a:t>
            </a:r>
            <a:r>
              <a:rPr lang="en-US" sz="2400" dirty="0" smtClean="0">
                <a:solidFill>
                  <a:srgbClr val="FF0000"/>
                </a:solidFill>
              </a:rPr>
              <a:t>High Level Languages</a:t>
            </a:r>
            <a:r>
              <a:rPr lang="ar-IQ" sz="2400" dirty="0" smtClean="0">
                <a:solidFill>
                  <a:srgbClr val="FF0000"/>
                </a:solidFill>
              </a:rPr>
              <a:t> </a:t>
            </a:r>
          </a:p>
          <a:p>
            <a:pPr algn="r" rtl="1"/>
            <a:r>
              <a:rPr lang="ar-IQ" dirty="0"/>
              <a:t>	هي لغات ذات انتشار واسع ويمكن استخدامها مع مختلف أنواع الأجهزة وذلك عكس لغة الالة ولغة التجميع التي ترتبط بنوع الجهاز.</a:t>
            </a:r>
            <a:endParaRPr lang="en-US" dirty="0"/>
          </a:p>
          <a:p>
            <a:pPr algn="r" rtl="1"/>
            <a:r>
              <a:rPr lang="ar-IQ" dirty="0"/>
              <a:t>وتتميز اللغات ذات المستوى العالي بالتالي :</a:t>
            </a:r>
            <a:endParaRPr lang="en-US" dirty="0"/>
          </a:p>
          <a:p>
            <a:pPr algn="r" rtl="1"/>
            <a:r>
              <a:rPr lang="ar-IQ" dirty="0"/>
              <a:t>أ. سهولة تعلمها وسهولة كتابة البرامج بها وذلك لاستخدامها كلمات مشابهة لتلك التي يستخدمها الإنسان مثل </a:t>
            </a:r>
            <a:r>
              <a:rPr lang="en-US" dirty="0"/>
              <a:t>Computer</a:t>
            </a:r>
            <a:r>
              <a:rPr lang="en-US" b="1" dirty="0"/>
              <a:t>, </a:t>
            </a:r>
            <a:r>
              <a:rPr lang="en-US" dirty="0"/>
              <a:t>Read</a:t>
            </a:r>
            <a:r>
              <a:rPr lang="en-US" b="1" dirty="0"/>
              <a:t>, </a:t>
            </a:r>
            <a:r>
              <a:rPr lang="en-US" dirty="0"/>
              <a:t>Write</a:t>
            </a:r>
            <a:r>
              <a:rPr lang="ar-IQ" dirty="0"/>
              <a:t> ......</a:t>
            </a:r>
            <a:endParaRPr lang="en-US" dirty="0"/>
          </a:p>
          <a:p>
            <a:pPr algn="r" rtl="1"/>
            <a:r>
              <a:rPr lang="ar-IQ" dirty="0"/>
              <a:t>ب. سهولة اكتشاف الأخطاء وتصحيحها.</a:t>
            </a:r>
            <a:endParaRPr lang="en-US" dirty="0"/>
          </a:p>
          <a:p>
            <a:pPr algn="r" rtl="1"/>
            <a:r>
              <a:rPr lang="ar-IQ" dirty="0" smtClean="0"/>
              <a:t>جـ. توفر </a:t>
            </a:r>
            <a:r>
              <a:rPr lang="ar-IQ" dirty="0"/>
              <a:t>الوقت والجهد لصائغي البرامج بلغة الآلة أو اللغات الرمزية. </a:t>
            </a:r>
            <a:endParaRPr lang="ar-IQ" dirty="0" smtClean="0"/>
          </a:p>
          <a:p>
            <a:pPr algn="r" rtl="1"/>
            <a:endParaRPr lang="en-US" dirty="0"/>
          </a:p>
          <a:p>
            <a:pPr algn="r" rtl="1"/>
            <a:r>
              <a:rPr lang="ar-IQ" dirty="0"/>
              <a:t>بعض أنواع اللغات عالية المستوى :</a:t>
            </a:r>
            <a:endParaRPr lang="en-US" dirty="0"/>
          </a:p>
          <a:p>
            <a:pPr algn="r" rtl="1"/>
            <a:endParaRPr lang="en-US" dirty="0">
              <a:solidFill>
                <a:srgbClr val="FF0000"/>
              </a:solidFill>
            </a:endParaRPr>
          </a:p>
        </p:txBody>
      </p:sp>
    </p:spTree>
    <p:extLst>
      <p:ext uri="{BB962C8B-B14F-4D97-AF65-F5344CB8AC3E}">
        <p14:creationId xmlns:p14="http://schemas.microsoft.com/office/powerpoint/2010/main" val="110699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94</TotalTime>
  <Words>699</Words>
  <Application>Microsoft Office PowerPoint</Application>
  <PresentationFormat>شاشة عريضة</PresentationFormat>
  <Paragraphs>56</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Times New Roman</vt:lpstr>
      <vt:lpstr>أثر رجعي</vt:lpstr>
      <vt:lpstr>  البرامجيات  Software) ) :</vt:lpstr>
      <vt:lpstr>عرض تقديمي في PowerPoint</vt:lpstr>
      <vt:lpstr>برمجيات النظام System Software وهي تلك البرامج التي تتحكم في أجزاء الحاسوب وتساعد على تنفيذ البرامج التطبيقية. وتكون هذه البرمجيات في أقراص مضغوطة  تأتي مع الحاسوب عند شراؤه , أو مخزونة في ذاكرة الحاسوب الأساسية ROM ومن أنواع برامج النظام </vt:lpstr>
      <vt:lpstr>عرض تقديمي في PowerPoint</vt:lpstr>
      <vt:lpstr>عرض تقديمي في PowerPoint</vt:lpstr>
      <vt:lpstr>عرض تقديمي في PowerPoint</vt:lpstr>
      <vt:lpstr>عرض تقديمي في PowerPoint</vt:lpstr>
      <vt:lpstr>لغات البرمجة Programming Languages  </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البرامجيات  Software) ) :</dc:title>
  <dc:creator>TOSHIBA</dc:creator>
  <cp:lastModifiedBy>TOSHIBA</cp:lastModifiedBy>
  <cp:revision>10</cp:revision>
  <dcterms:created xsi:type="dcterms:W3CDTF">2021-01-27T18:39:29Z</dcterms:created>
  <dcterms:modified xsi:type="dcterms:W3CDTF">2021-01-29T18:30:45Z</dcterms:modified>
</cp:coreProperties>
</file>